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316" r:id="rId6"/>
    <p:sldId id="295" r:id="rId7"/>
    <p:sldId id="296" r:id="rId8"/>
    <p:sldId id="297" r:id="rId9"/>
    <p:sldId id="298" r:id="rId10"/>
    <p:sldId id="312" r:id="rId11"/>
    <p:sldId id="299" r:id="rId12"/>
    <p:sldId id="300" r:id="rId13"/>
    <p:sldId id="310" r:id="rId14"/>
    <p:sldId id="301" r:id="rId15"/>
    <p:sldId id="302" r:id="rId16"/>
    <p:sldId id="313" r:id="rId17"/>
    <p:sldId id="306" r:id="rId18"/>
    <p:sldId id="314" r:id="rId19"/>
    <p:sldId id="315" r:id="rId20"/>
    <p:sldId id="304" r:id="rId21"/>
    <p:sldId id="308" r:id="rId22"/>
    <p:sldId id="303" r:id="rId23"/>
    <p:sldId id="309" r:id="rId24"/>
    <p:sldId id="311"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D60BD-535A-9379-62CB-693D80F8876A}" v="466" dt="2023-12-06T19:57:29.711"/>
    <p1510:client id="{C5BB3997-E73E-4C11-B833-777D268D6CDE}" v="587" dt="2023-12-06T05:55:1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9" autoAdjust="0"/>
    <p:restoredTop sz="94626" autoAdjust="0"/>
  </p:normalViewPr>
  <p:slideViewPr>
    <p:cSldViewPr snapToGrid="0">
      <p:cViewPr varScale="1">
        <p:scale>
          <a:sx n="91" d="100"/>
          <a:sy n="91" d="100"/>
        </p:scale>
        <p:origin x="216" y="824"/>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12/16/23</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12/16/23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output after running the script that returns some records</a:t>
            </a:r>
          </a:p>
        </p:txBody>
      </p:sp>
      <p:sp>
        <p:nvSpPr>
          <p:cNvPr id="4" name="Slide Number Placeholder 3"/>
          <p:cNvSpPr>
            <a:spLocks noGrp="1"/>
          </p:cNvSpPr>
          <p:nvPr>
            <p:ph type="sldNum" sz="quarter" idx="5"/>
          </p:nvPr>
        </p:nvSpPr>
        <p:spPr/>
        <p:txBody>
          <a:bodyPr/>
          <a:lstStyle/>
          <a:p>
            <a:fld id="{DC1945DD-FB71-4009-A20E-2BAF030D7630}" type="slidenum">
              <a:rPr lang="en-US" smtClean="0"/>
              <a:t>14</a:t>
            </a:fld>
            <a:endParaRPr lang="en-US" dirty="0"/>
          </a:p>
        </p:txBody>
      </p:sp>
    </p:spTree>
    <p:extLst>
      <p:ext uri="{BB962C8B-B14F-4D97-AF65-F5344CB8AC3E}">
        <p14:creationId xmlns:p14="http://schemas.microsoft.com/office/powerpoint/2010/main" val="3217051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25680" y="2957867"/>
            <a:ext cx="4236720" cy="1356360"/>
          </a:xfrm>
        </p:spPr>
        <p:txBody>
          <a:bodyPr/>
          <a:lstStyle/>
          <a:p>
            <a:r>
              <a:rPr lang="en-US" dirty="0"/>
              <a:t>Outland Adventures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25680" y="4512347"/>
            <a:ext cx="4876800" cy="975859"/>
          </a:xfrm>
        </p:spPr>
        <p:txBody>
          <a:bodyPr vert="horz" lIns="91440" tIns="45720" rIns="91440" bIns="45720" rtlCol="0" anchor="t">
            <a:normAutofit fontScale="70000" lnSpcReduction="20000"/>
          </a:bodyPr>
          <a:lstStyle/>
          <a:p>
            <a:r>
              <a:rPr lang="en-US" dirty="0">
                <a:cs typeface="Segoe UI"/>
              </a:rPr>
              <a:t>Milestone 4</a:t>
            </a:r>
            <a:endParaRPr lang="en-US" dirty="0"/>
          </a:p>
          <a:p>
            <a:r>
              <a:rPr lang="en-US" dirty="0">
                <a:cs typeface="Segoe UI"/>
              </a:rPr>
              <a:t>12/5/2023</a:t>
            </a:r>
            <a:endParaRPr lang="en-US" dirty="0"/>
          </a:p>
          <a:p>
            <a:r>
              <a:rPr lang="en-US" dirty="0"/>
              <a:t>Faith Siebert, Levonte Abercrombie, &amp;George Higginbotham</a:t>
            </a:r>
            <a:endParaRPr lang="en-US" dirty="0">
              <a:cs typeface="Segoe UI"/>
            </a:endParaRPr>
          </a:p>
          <a:p>
            <a:endParaRPr lang="en-US" sz="1500" b="1" dirty="0">
              <a:cs typeface="Segoe UI"/>
            </a:endParaRPr>
          </a:p>
          <a:p>
            <a:endParaRPr lang="en-US" dirty="0">
              <a:cs typeface="Segoe UI"/>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2C7D-F2B2-33AC-9765-A6D5203E30FA}"/>
              </a:ext>
            </a:extLst>
          </p:cNvPr>
          <p:cNvSpPr>
            <a:spLocks noGrp="1"/>
          </p:cNvSpPr>
          <p:nvPr>
            <p:ph type="title"/>
          </p:nvPr>
        </p:nvSpPr>
        <p:spPr/>
        <p:txBody>
          <a:bodyPr/>
          <a:lstStyle/>
          <a:p>
            <a:r>
              <a:rPr lang="en-US" dirty="0"/>
              <a:t>Why Did We Choose These Tables?</a:t>
            </a:r>
          </a:p>
        </p:txBody>
      </p:sp>
      <p:sp>
        <p:nvSpPr>
          <p:cNvPr id="4" name="Content Placeholder 3">
            <a:extLst>
              <a:ext uri="{FF2B5EF4-FFF2-40B4-BE49-F238E27FC236}">
                <a16:creationId xmlns:a16="http://schemas.microsoft.com/office/drawing/2014/main" id="{C54A3530-2D60-4A96-1248-0121885E3C53}"/>
              </a:ext>
            </a:extLst>
          </p:cNvPr>
          <p:cNvSpPr>
            <a:spLocks noGrp="1"/>
          </p:cNvSpPr>
          <p:nvPr>
            <p:ph sz="half" idx="1"/>
          </p:nvPr>
        </p:nvSpPr>
        <p:spPr>
          <a:xfrm>
            <a:off x="791308" y="1685191"/>
            <a:ext cx="10254761" cy="4667616"/>
          </a:xfrm>
        </p:spPr>
        <p:txBody>
          <a:bodyPr vert="horz" lIns="91440" tIns="45720" rIns="91440" bIns="45720" rtlCol="0" anchor="t">
            <a:normAutofit fontScale="92500"/>
          </a:bodyPr>
          <a:lstStyle/>
          <a:p>
            <a:r>
              <a:rPr lang="en-US" dirty="0">
                <a:cs typeface="Segoe UI"/>
              </a:rPr>
              <a:t>As a </a:t>
            </a:r>
            <a:r>
              <a:rPr lang="en-US" dirty="0" err="1">
                <a:cs typeface="Segoe UI"/>
              </a:rPr>
              <a:t>buisness</a:t>
            </a:r>
            <a:r>
              <a:rPr lang="en-US" dirty="0">
                <a:cs typeface="Segoe UI"/>
              </a:rPr>
              <a:t> that provides products and has staff we knew we had to have a product and staff table off the bat.</a:t>
            </a:r>
          </a:p>
          <a:p>
            <a:r>
              <a:rPr lang="en-US" dirty="0">
                <a:cs typeface="Segoe UI"/>
              </a:rPr>
              <a:t>Product breaks down even further to include a supplier and a category for each product.</a:t>
            </a:r>
          </a:p>
          <a:p>
            <a:r>
              <a:rPr lang="en-US" dirty="0">
                <a:cs typeface="Segoe UI"/>
              </a:rPr>
              <a:t>We knew that staff were also guides which allowed us to create the trips table that also connects to the customer to gather who went on a trip.</a:t>
            </a:r>
          </a:p>
          <a:p>
            <a:r>
              <a:rPr lang="en-US" dirty="0">
                <a:cs typeface="Segoe UI"/>
              </a:rPr>
              <a:t>We knew that it was going to be an ecommerce website which is why we knew we needed an orders and an order details table</a:t>
            </a:r>
          </a:p>
          <a:p>
            <a:r>
              <a:rPr lang="en-US" dirty="0">
                <a:cs typeface="Segoe UI"/>
              </a:rPr>
              <a:t>Customer table correlates to these different things. </a:t>
            </a:r>
          </a:p>
        </p:txBody>
      </p:sp>
      <p:sp>
        <p:nvSpPr>
          <p:cNvPr id="7" name="Footer Placeholder 6">
            <a:extLst>
              <a:ext uri="{FF2B5EF4-FFF2-40B4-BE49-F238E27FC236}">
                <a16:creationId xmlns:a16="http://schemas.microsoft.com/office/drawing/2014/main" id="{A9627B30-733B-B883-D3BB-813F3637F49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A9307EE-178F-4416-D3FA-352FA1A2D278}"/>
              </a:ext>
            </a:extLst>
          </p:cNvPr>
          <p:cNvSpPr>
            <a:spLocks noGrp="1"/>
          </p:cNvSpPr>
          <p:nvPr>
            <p:ph type="sldNum" sz="quarter" idx="12"/>
          </p:nvPr>
        </p:nvSpPr>
        <p:spPr/>
        <p:txBody>
          <a:bodyPr/>
          <a:lstStyle/>
          <a:p>
            <a:fld id="{B5CEABB6-07DC-46E8-9B57-56EC44A396E5}" type="slidenum">
              <a:rPr lang="en-US" dirty="0" smtClean="0"/>
              <a:t>10</a:t>
            </a:fld>
            <a:endParaRPr lang="en-US" dirty="0"/>
          </a:p>
        </p:txBody>
      </p:sp>
    </p:spTree>
    <p:extLst>
      <p:ext uri="{BB962C8B-B14F-4D97-AF65-F5344CB8AC3E}">
        <p14:creationId xmlns:p14="http://schemas.microsoft.com/office/powerpoint/2010/main" val="34604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0255-4DE3-16B0-8AEB-A121DC74D33C}"/>
              </a:ext>
            </a:extLst>
          </p:cNvPr>
          <p:cNvSpPr>
            <a:spLocks noGrp="1"/>
          </p:cNvSpPr>
          <p:nvPr>
            <p:ph type="title"/>
          </p:nvPr>
        </p:nvSpPr>
        <p:spPr/>
        <p:txBody>
          <a:bodyPr/>
          <a:lstStyle/>
          <a:p>
            <a:r>
              <a:rPr lang="en-US" dirty="0"/>
              <a:t>Script 1: Create Tables Part</a:t>
            </a:r>
          </a:p>
        </p:txBody>
      </p:sp>
      <p:pic>
        <p:nvPicPr>
          <p:cNvPr id="9" name="Content Placeholder 8" descr="A computer screen shot of a computer code&#10;&#10;Description automatically generated">
            <a:extLst>
              <a:ext uri="{FF2B5EF4-FFF2-40B4-BE49-F238E27FC236}">
                <a16:creationId xmlns:a16="http://schemas.microsoft.com/office/drawing/2014/main" id="{CA769E99-1BE1-A566-90B6-8F6C188D6978}"/>
              </a:ext>
            </a:extLst>
          </p:cNvPr>
          <p:cNvPicPr>
            <a:picLocks noGrp="1" noChangeAspect="1"/>
          </p:cNvPicPr>
          <p:nvPr>
            <p:ph sz="half" idx="1"/>
          </p:nvPr>
        </p:nvPicPr>
        <p:blipFill>
          <a:blip r:embed="rId2"/>
          <a:stretch>
            <a:fillRect/>
          </a:stretch>
        </p:blipFill>
        <p:spPr>
          <a:xfrm>
            <a:off x="123092" y="1629358"/>
            <a:ext cx="11145715" cy="3595250"/>
          </a:xfrm>
        </p:spPr>
      </p:pic>
      <p:sp>
        <p:nvSpPr>
          <p:cNvPr id="7" name="Footer Placeholder 6">
            <a:extLst>
              <a:ext uri="{FF2B5EF4-FFF2-40B4-BE49-F238E27FC236}">
                <a16:creationId xmlns:a16="http://schemas.microsoft.com/office/drawing/2014/main" id="{E36DDDF2-8543-1AF3-CE5D-A5D1791541C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AB10965-C653-2E46-4A8B-81EB3E7197F2}"/>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332789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E796-BD26-7EC7-956E-1A3408A63E17}"/>
              </a:ext>
            </a:extLst>
          </p:cNvPr>
          <p:cNvSpPr>
            <a:spLocks noGrp="1"/>
          </p:cNvSpPr>
          <p:nvPr>
            <p:ph type="title"/>
          </p:nvPr>
        </p:nvSpPr>
        <p:spPr/>
        <p:txBody>
          <a:bodyPr/>
          <a:lstStyle/>
          <a:p>
            <a:r>
              <a:rPr lang="en-US" dirty="0"/>
              <a:t>Script 1: Insert Records Part</a:t>
            </a:r>
          </a:p>
        </p:txBody>
      </p:sp>
      <p:pic>
        <p:nvPicPr>
          <p:cNvPr id="9" name="Content Placeholder 8" descr="A screenshot of a computer code&#10;&#10;Description automatically generated">
            <a:extLst>
              <a:ext uri="{FF2B5EF4-FFF2-40B4-BE49-F238E27FC236}">
                <a16:creationId xmlns:a16="http://schemas.microsoft.com/office/drawing/2014/main" id="{F8A37FB9-3E3B-27AE-329C-EABD8898EF97}"/>
              </a:ext>
            </a:extLst>
          </p:cNvPr>
          <p:cNvPicPr>
            <a:picLocks noGrp="1" noChangeAspect="1"/>
          </p:cNvPicPr>
          <p:nvPr>
            <p:ph sz="half" idx="1"/>
          </p:nvPr>
        </p:nvPicPr>
        <p:blipFill>
          <a:blip r:embed="rId2"/>
          <a:stretch>
            <a:fillRect/>
          </a:stretch>
        </p:blipFill>
        <p:spPr>
          <a:xfrm>
            <a:off x="165955" y="1526747"/>
            <a:ext cx="11470298" cy="3437059"/>
          </a:xfrm>
        </p:spPr>
      </p:pic>
      <p:sp>
        <p:nvSpPr>
          <p:cNvPr id="7" name="Footer Placeholder 6">
            <a:extLst>
              <a:ext uri="{FF2B5EF4-FFF2-40B4-BE49-F238E27FC236}">
                <a16:creationId xmlns:a16="http://schemas.microsoft.com/office/drawing/2014/main" id="{67FF15A4-FF97-40A1-6C2B-50C02CDF7531}"/>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B614CA2-C6BF-B6D6-0A36-42E572CD4401}"/>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297026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E572-D3F8-1770-B30A-10AC724C87B3}"/>
              </a:ext>
            </a:extLst>
          </p:cNvPr>
          <p:cNvSpPr>
            <a:spLocks noGrp="1"/>
          </p:cNvSpPr>
          <p:nvPr>
            <p:ph type="title"/>
          </p:nvPr>
        </p:nvSpPr>
        <p:spPr/>
        <p:txBody>
          <a:bodyPr/>
          <a:lstStyle/>
          <a:p>
            <a:r>
              <a:rPr lang="en-US" dirty="0"/>
              <a:t>Script 1: Show Records Part</a:t>
            </a:r>
          </a:p>
        </p:txBody>
      </p:sp>
      <p:pic>
        <p:nvPicPr>
          <p:cNvPr id="9" name="Content Placeholder 8" descr="A computer screen shot of a program code&#10;&#10;Description automatically generated">
            <a:extLst>
              <a:ext uri="{FF2B5EF4-FFF2-40B4-BE49-F238E27FC236}">
                <a16:creationId xmlns:a16="http://schemas.microsoft.com/office/drawing/2014/main" id="{79302701-F3A7-2967-0FA7-8988C63957DC}"/>
              </a:ext>
            </a:extLst>
          </p:cNvPr>
          <p:cNvPicPr>
            <a:picLocks noGrp="1" noChangeAspect="1"/>
          </p:cNvPicPr>
          <p:nvPr>
            <p:ph sz="half" idx="1"/>
          </p:nvPr>
        </p:nvPicPr>
        <p:blipFill>
          <a:blip r:embed="rId2"/>
          <a:stretch>
            <a:fillRect/>
          </a:stretch>
        </p:blipFill>
        <p:spPr>
          <a:xfrm>
            <a:off x="463062" y="1718364"/>
            <a:ext cx="11532576" cy="2045639"/>
          </a:xfrm>
        </p:spPr>
      </p:pic>
      <p:sp>
        <p:nvSpPr>
          <p:cNvPr id="7" name="Footer Placeholder 6">
            <a:extLst>
              <a:ext uri="{FF2B5EF4-FFF2-40B4-BE49-F238E27FC236}">
                <a16:creationId xmlns:a16="http://schemas.microsoft.com/office/drawing/2014/main" id="{4376BA0A-8F67-716C-FDBF-302001E1143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2C8E836-C303-09C8-A392-87C931B45A10}"/>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30017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3BC16-734D-6FFD-DFA4-E30C33F5211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1: Output</a:t>
            </a:r>
          </a:p>
        </p:txBody>
      </p:sp>
      <p:sp>
        <p:nvSpPr>
          <p:cNvPr id="7" name="Footer Placeholder 6">
            <a:extLst>
              <a:ext uri="{FF2B5EF4-FFF2-40B4-BE49-F238E27FC236}">
                <a16:creationId xmlns:a16="http://schemas.microsoft.com/office/drawing/2014/main" id="{C690ABA0-EF3E-874E-B9EA-D43A51F61F3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CD85F2B6-92F4-589E-BFF4-8E159CFA1F9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14</a:t>
            </a:fld>
            <a:endParaRPr lang="en-US" sz="1200">
              <a:solidFill>
                <a:schemeClr val="tx1">
                  <a:alpha val="80000"/>
                </a:schemeClr>
              </a:solidFill>
            </a:endParaRPr>
          </a:p>
        </p:txBody>
      </p:sp>
      <p:pic>
        <p:nvPicPr>
          <p:cNvPr id="6" name="Picture 5" descr="A screenshot of a computer&#10;&#10;Description automatically generated">
            <a:extLst>
              <a:ext uri="{FF2B5EF4-FFF2-40B4-BE49-F238E27FC236}">
                <a16:creationId xmlns:a16="http://schemas.microsoft.com/office/drawing/2014/main" id="{09388376-1F70-1833-EBD0-AB50523E2C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81" t="16953" r="56763" b="7680"/>
          <a:stretch/>
        </p:blipFill>
        <p:spPr>
          <a:xfrm>
            <a:off x="5360127" y="618836"/>
            <a:ext cx="5230698" cy="5620328"/>
          </a:xfrm>
          <a:prstGeom prst="rect">
            <a:avLst/>
          </a:prstGeom>
        </p:spPr>
      </p:pic>
    </p:spTree>
    <p:extLst>
      <p:ext uri="{BB962C8B-B14F-4D97-AF65-F5344CB8AC3E}">
        <p14:creationId xmlns:p14="http://schemas.microsoft.com/office/powerpoint/2010/main" val="383251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Do enough customers buy equipment to keep equipment sales?</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6" name="Content Placeholder 5" descr="A screen shot of a computer program&#10;&#10;Description automatically generated">
            <a:extLst>
              <a:ext uri="{FF2B5EF4-FFF2-40B4-BE49-F238E27FC236}">
                <a16:creationId xmlns:a16="http://schemas.microsoft.com/office/drawing/2014/main" id="{9E17E751-ACBB-50FA-9B5D-3936A9CC6385}"/>
              </a:ext>
            </a:extLst>
          </p:cNvPr>
          <p:cNvPicPr>
            <a:picLocks noGrp="1" noChangeAspect="1"/>
          </p:cNvPicPr>
          <p:nvPr>
            <p:ph sz="half" idx="1"/>
          </p:nvPr>
        </p:nvPicPr>
        <p:blipFill>
          <a:blip r:embed="rId2"/>
          <a:stretch>
            <a:fillRect/>
          </a:stretch>
        </p:blipFill>
        <p:spPr>
          <a:xfrm>
            <a:off x="1132449" y="1520263"/>
            <a:ext cx="10515600" cy="5029200"/>
          </a:xfrm>
        </p:spPr>
      </p:pic>
    </p:spTree>
    <p:extLst>
      <p:ext uri="{BB962C8B-B14F-4D97-AF65-F5344CB8AC3E}">
        <p14:creationId xmlns:p14="http://schemas.microsoft.com/office/powerpoint/2010/main" val="257801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Output</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3392039F-A659-8888-50C4-19F385C2FAAF}"/>
              </a:ext>
            </a:extLst>
          </p:cNvPr>
          <p:cNvPicPr>
            <a:picLocks noGrp="1" noChangeAspect="1"/>
          </p:cNvPicPr>
          <p:nvPr>
            <p:ph sz="half" idx="1"/>
          </p:nvPr>
        </p:nvPicPr>
        <p:blipFill>
          <a:blip r:embed="rId2"/>
          <a:stretch>
            <a:fillRect/>
          </a:stretch>
        </p:blipFill>
        <p:spPr>
          <a:xfrm>
            <a:off x="717452" y="1561515"/>
            <a:ext cx="10515600" cy="5050300"/>
          </a:xfrm>
        </p:spPr>
      </p:pic>
    </p:spTree>
    <p:extLst>
      <p:ext uri="{BB962C8B-B14F-4D97-AF65-F5344CB8AC3E}">
        <p14:creationId xmlns:p14="http://schemas.microsoft.com/office/powerpoint/2010/main" val="389284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3: Do </a:t>
            </a:r>
            <a:r>
              <a:rPr lang="en-US" dirty="0">
                <a:ea typeface="+mj-lt"/>
                <a:cs typeface="+mj-lt"/>
              </a:rPr>
              <a:t>Africa, Asia, and Southern Europe have a downward trend in bookings?</a:t>
            </a:r>
            <a:endParaRPr lang="en-US" dirty="0"/>
          </a:p>
        </p:txBody>
      </p:sp>
      <p:pic>
        <p:nvPicPr>
          <p:cNvPr id="10" name="Content Placeholder 9" descr="A screen shot of a computer program&#10;&#10;Description automatically generated">
            <a:extLst>
              <a:ext uri="{FF2B5EF4-FFF2-40B4-BE49-F238E27FC236}">
                <a16:creationId xmlns:a16="http://schemas.microsoft.com/office/drawing/2014/main" id="{3CA77874-A34B-CF6E-1FB3-D1D32814A649}"/>
              </a:ext>
            </a:extLst>
          </p:cNvPr>
          <p:cNvPicPr>
            <a:picLocks noGrp="1" noChangeAspect="1"/>
          </p:cNvPicPr>
          <p:nvPr>
            <p:ph sz="half" idx="1"/>
          </p:nvPr>
        </p:nvPicPr>
        <p:blipFill>
          <a:blip r:embed="rId2"/>
          <a:stretch>
            <a:fillRect/>
          </a:stretch>
        </p:blipFill>
        <p:spPr>
          <a:xfrm>
            <a:off x="1973180" y="1810752"/>
            <a:ext cx="8025063" cy="3952374"/>
          </a:xfrm>
        </p:spPr>
      </p:pic>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17</a:t>
            </a:fld>
            <a:endParaRPr lang="en-US" dirty="0"/>
          </a:p>
        </p:txBody>
      </p:sp>
    </p:spTree>
    <p:extLst>
      <p:ext uri="{BB962C8B-B14F-4D97-AF65-F5344CB8AC3E}">
        <p14:creationId xmlns:p14="http://schemas.microsoft.com/office/powerpoint/2010/main" val="191870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F9E1-12CC-5DA9-29D9-12C72DB92228}"/>
              </a:ext>
            </a:extLst>
          </p:cNvPr>
          <p:cNvSpPr>
            <a:spLocks noGrp="1"/>
          </p:cNvSpPr>
          <p:nvPr>
            <p:ph type="title"/>
          </p:nvPr>
        </p:nvSpPr>
        <p:spPr/>
        <p:txBody>
          <a:bodyPr/>
          <a:lstStyle/>
          <a:p>
            <a:r>
              <a:rPr lang="en-US" dirty="0"/>
              <a:t>Script 3: Output</a:t>
            </a:r>
          </a:p>
        </p:txBody>
      </p:sp>
      <p:pic>
        <p:nvPicPr>
          <p:cNvPr id="10" name="Content Placeholder 9" descr="A screenshot of a computer&#10;&#10;Description automatically generated">
            <a:extLst>
              <a:ext uri="{FF2B5EF4-FFF2-40B4-BE49-F238E27FC236}">
                <a16:creationId xmlns:a16="http://schemas.microsoft.com/office/drawing/2014/main" id="{070A62F5-85AC-7E14-DA30-FBE7FA9CA85B}"/>
              </a:ext>
            </a:extLst>
          </p:cNvPr>
          <p:cNvPicPr>
            <a:picLocks noGrp="1" noChangeAspect="1"/>
          </p:cNvPicPr>
          <p:nvPr>
            <p:ph sz="half" idx="1"/>
          </p:nvPr>
        </p:nvPicPr>
        <p:blipFill>
          <a:blip r:embed="rId2"/>
          <a:stretch>
            <a:fillRect/>
          </a:stretch>
        </p:blipFill>
        <p:spPr>
          <a:xfrm>
            <a:off x="2448331" y="1394576"/>
            <a:ext cx="7790449" cy="4961774"/>
          </a:xfrm>
        </p:spPr>
      </p:pic>
      <p:sp>
        <p:nvSpPr>
          <p:cNvPr id="7" name="Footer Placeholder 6">
            <a:extLst>
              <a:ext uri="{FF2B5EF4-FFF2-40B4-BE49-F238E27FC236}">
                <a16:creationId xmlns:a16="http://schemas.microsoft.com/office/drawing/2014/main" id="{DDEA68F6-7C76-E186-76B8-7A8331FAB33F}"/>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BD94B0F-271B-D2D3-C401-4967A671062F}"/>
              </a:ext>
            </a:extLst>
          </p:cNvPr>
          <p:cNvSpPr>
            <a:spLocks noGrp="1"/>
          </p:cNvSpPr>
          <p:nvPr>
            <p:ph type="sldNum" sz="quarter" idx="12"/>
          </p:nvPr>
        </p:nvSpPr>
        <p:spPr/>
        <p:txBody>
          <a:bodyPr/>
          <a:lstStyle/>
          <a:p>
            <a:fld id="{B5CEABB6-07DC-46E8-9B57-56EC44A396E5}" type="slidenum">
              <a:rPr lang="en-US" smtClean="0"/>
              <a:t>18</a:t>
            </a:fld>
            <a:endParaRPr lang="en-US" dirty="0"/>
          </a:p>
        </p:txBody>
      </p:sp>
    </p:spTree>
    <p:extLst>
      <p:ext uri="{BB962C8B-B14F-4D97-AF65-F5344CB8AC3E}">
        <p14:creationId xmlns:p14="http://schemas.microsoft.com/office/powerpoint/2010/main" val="200131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AC16-C855-C5A0-AE66-7E16D7CF8678}"/>
              </a:ext>
            </a:extLst>
          </p:cNvPr>
          <p:cNvSpPr>
            <a:spLocks noGrp="1"/>
          </p:cNvSpPr>
          <p:nvPr>
            <p:ph type="title"/>
          </p:nvPr>
        </p:nvSpPr>
        <p:spPr/>
        <p:txBody>
          <a:bodyPr/>
          <a:lstStyle/>
          <a:p>
            <a:r>
              <a:rPr lang="en-US" dirty="0"/>
              <a:t>Script 4: Return Product That’s 5+ Years Old</a:t>
            </a:r>
          </a:p>
        </p:txBody>
      </p:sp>
      <p:sp>
        <p:nvSpPr>
          <p:cNvPr id="7" name="Footer Placeholder 6">
            <a:extLst>
              <a:ext uri="{FF2B5EF4-FFF2-40B4-BE49-F238E27FC236}">
                <a16:creationId xmlns:a16="http://schemas.microsoft.com/office/drawing/2014/main" id="{80785F7E-A373-8F3C-5463-696CA27805D3}"/>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FD515C3B-6898-B0C2-310C-377D8F0E4676}"/>
              </a:ext>
            </a:extLst>
          </p:cNvPr>
          <p:cNvSpPr>
            <a:spLocks noGrp="1"/>
          </p:cNvSpPr>
          <p:nvPr>
            <p:ph type="sldNum" sz="quarter" idx="12"/>
          </p:nvPr>
        </p:nvSpPr>
        <p:spPr/>
        <p:txBody>
          <a:bodyPr/>
          <a:lstStyle/>
          <a:p>
            <a:fld id="{B5CEABB6-07DC-46E8-9B57-56EC44A396E5}" type="slidenum">
              <a:rPr lang="en-US" dirty="0" smtClean="0"/>
              <a:t>19</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471C41E-8167-1E13-EA06-588AA9DB2262}"/>
              </a:ext>
            </a:extLst>
          </p:cNvPr>
          <p:cNvPicPr>
            <a:picLocks noGrp="1" noChangeAspect="1"/>
          </p:cNvPicPr>
          <p:nvPr>
            <p:ph sz="half" idx="1"/>
          </p:nvPr>
        </p:nvPicPr>
        <p:blipFill>
          <a:blip r:embed="rId2"/>
          <a:stretch>
            <a:fillRect/>
          </a:stretch>
        </p:blipFill>
        <p:spPr>
          <a:xfrm>
            <a:off x="386342" y="1433690"/>
            <a:ext cx="11453437" cy="2517421"/>
          </a:xfrm>
        </p:spPr>
      </p:pic>
    </p:spTree>
    <p:extLst>
      <p:ext uri="{BB962C8B-B14F-4D97-AF65-F5344CB8AC3E}">
        <p14:creationId xmlns:p14="http://schemas.microsoft.com/office/powerpoint/2010/main" val="65824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CF05-4453-2D81-52E5-A6F1EF7E12D5}"/>
              </a:ext>
            </a:extLst>
          </p:cNvPr>
          <p:cNvSpPr>
            <a:spLocks noGrp="1"/>
          </p:cNvSpPr>
          <p:nvPr>
            <p:ph type="title"/>
          </p:nvPr>
        </p:nvSpPr>
        <p:spPr/>
        <p:txBody>
          <a:bodyPr/>
          <a:lstStyle/>
          <a:p>
            <a:r>
              <a:rPr lang="en-US" dirty="0"/>
              <a:t>Who Are We?</a:t>
            </a:r>
          </a:p>
        </p:txBody>
      </p:sp>
      <p:sp>
        <p:nvSpPr>
          <p:cNvPr id="4" name="Content Placeholder 3">
            <a:extLst>
              <a:ext uri="{FF2B5EF4-FFF2-40B4-BE49-F238E27FC236}">
                <a16:creationId xmlns:a16="http://schemas.microsoft.com/office/drawing/2014/main" id="{3A15CA66-101D-3CA9-A0A6-79D337514D56}"/>
              </a:ext>
            </a:extLst>
          </p:cNvPr>
          <p:cNvSpPr>
            <a:spLocks noGrp="1"/>
          </p:cNvSpPr>
          <p:nvPr>
            <p:ph sz="quarter" idx="15"/>
          </p:nvPr>
        </p:nvSpPr>
        <p:spPr>
          <a:xfrm>
            <a:off x="893083" y="2517411"/>
            <a:ext cx="3145517" cy="673502"/>
          </a:xfrm>
        </p:spPr>
        <p:txBody>
          <a:bodyPr/>
          <a:lstStyle/>
          <a:p>
            <a:r>
              <a:rPr lang="en-US" dirty="0"/>
              <a:t>Faith Siebert</a:t>
            </a:r>
          </a:p>
        </p:txBody>
      </p:sp>
      <p:sp>
        <p:nvSpPr>
          <p:cNvPr id="5" name="Content Placeholder 4">
            <a:extLst>
              <a:ext uri="{FF2B5EF4-FFF2-40B4-BE49-F238E27FC236}">
                <a16:creationId xmlns:a16="http://schemas.microsoft.com/office/drawing/2014/main" id="{9CDE732C-C1F4-C7F4-736B-7F7BD1FE28B2}"/>
              </a:ext>
            </a:extLst>
          </p:cNvPr>
          <p:cNvSpPr>
            <a:spLocks noGrp="1"/>
          </p:cNvSpPr>
          <p:nvPr>
            <p:ph sz="half" idx="2"/>
          </p:nvPr>
        </p:nvSpPr>
        <p:spPr>
          <a:xfrm>
            <a:off x="462844" y="3429000"/>
            <a:ext cx="3484823" cy="2676525"/>
          </a:xfrm>
        </p:spPr>
        <p:txBody>
          <a:bodyPr>
            <a:normAutofit/>
          </a:bodyPr>
          <a:lstStyle/>
          <a:p>
            <a:r>
              <a:rPr lang="en-US" dirty="0"/>
              <a:t>A compassionate programmer who lives in Minnesota. She has her associate’s degree in computer programming and is going on to get her software development degree. She Is starting a new job focusing on cybersecurity with some coding maintenance as needed. She also has made a website for a small business based in Minot ND. </a:t>
            </a:r>
          </a:p>
        </p:txBody>
      </p:sp>
      <p:sp>
        <p:nvSpPr>
          <p:cNvPr id="7" name="Content Placeholder 6">
            <a:extLst>
              <a:ext uri="{FF2B5EF4-FFF2-40B4-BE49-F238E27FC236}">
                <a16:creationId xmlns:a16="http://schemas.microsoft.com/office/drawing/2014/main" id="{6BAE15A5-B771-C0C1-C21C-5E5D174AEDC5}"/>
              </a:ext>
            </a:extLst>
          </p:cNvPr>
          <p:cNvSpPr>
            <a:spLocks noGrp="1"/>
          </p:cNvSpPr>
          <p:nvPr>
            <p:ph sz="quarter" idx="17"/>
          </p:nvPr>
        </p:nvSpPr>
        <p:spPr/>
        <p:txBody>
          <a:bodyPr/>
          <a:lstStyle/>
          <a:p>
            <a:endParaRPr lang="en-US"/>
          </a:p>
        </p:txBody>
      </p:sp>
      <p:sp>
        <p:nvSpPr>
          <p:cNvPr id="8" name="Content Placeholder 7">
            <a:extLst>
              <a:ext uri="{FF2B5EF4-FFF2-40B4-BE49-F238E27FC236}">
                <a16:creationId xmlns:a16="http://schemas.microsoft.com/office/drawing/2014/main" id="{F16F8056-A1F6-B2ED-D704-177BEECD4DB6}"/>
              </a:ext>
            </a:extLst>
          </p:cNvPr>
          <p:cNvSpPr>
            <a:spLocks noGrp="1"/>
          </p:cNvSpPr>
          <p:nvPr>
            <p:ph sz="quarter" idx="4"/>
          </p:nvPr>
        </p:nvSpPr>
        <p:spPr/>
        <p:txBody>
          <a:bodyPr/>
          <a:lstStyle/>
          <a:p>
            <a:endParaRPr lang="en-US"/>
          </a:p>
        </p:txBody>
      </p:sp>
      <p:sp>
        <p:nvSpPr>
          <p:cNvPr id="10" name="Content Placeholder 9">
            <a:extLst>
              <a:ext uri="{FF2B5EF4-FFF2-40B4-BE49-F238E27FC236}">
                <a16:creationId xmlns:a16="http://schemas.microsoft.com/office/drawing/2014/main" id="{D7BA092D-029A-4E10-AAA6-3F8221A91759}"/>
              </a:ext>
            </a:extLst>
          </p:cNvPr>
          <p:cNvSpPr>
            <a:spLocks noGrp="1"/>
          </p:cNvSpPr>
          <p:nvPr>
            <p:ph sz="quarter" idx="16"/>
          </p:nvPr>
        </p:nvSpPr>
        <p:spPr/>
        <p:txBody>
          <a:bodyPr/>
          <a:lstStyle/>
          <a:p>
            <a:endParaRPr lang="en-US"/>
          </a:p>
        </p:txBody>
      </p:sp>
      <p:sp>
        <p:nvSpPr>
          <p:cNvPr id="11" name="Content Placeholder 10">
            <a:extLst>
              <a:ext uri="{FF2B5EF4-FFF2-40B4-BE49-F238E27FC236}">
                <a16:creationId xmlns:a16="http://schemas.microsoft.com/office/drawing/2014/main" id="{2F0540A9-41D5-44D8-0E28-52503AFE3FFB}"/>
              </a:ext>
            </a:extLst>
          </p:cNvPr>
          <p:cNvSpPr>
            <a:spLocks noGrp="1"/>
          </p:cNvSpPr>
          <p:nvPr>
            <p:ph sz="quarter" idx="14"/>
          </p:nvPr>
        </p:nvSpPr>
        <p:spPr/>
        <p:txBody>
          <a:bodyPr/>
          <a:lstStyle/>
          <a:p>
            <a:endParaRPr lang="en-US"/>
          </a:p>
        </p:txBody>
      </p:sp>
      <p:sp>
        <p:nvSpPr>
          <p:cNvPr id="12" name="Footer Placeholder 11">
            <a:extLst>
              <a:ext uri="{FF2B5EF4-FFF2-40B4-BE49-F238E27FC236}">
                <a16:creationId xmlns:a16="http://schemas.microsoft.com/office/drawing/2014/main" id="{A304E5F5-44FB-773A-92B8-0923344DF2F1}"/>
              </a:ext>
            </a:extLst>
          </p:cNvPr>
          <p:cNvSpPr>
            <a:spLocks noGrp="1"/>
          </p:cNvSpPr>
          <p:nvPr>
            <p:ph type="ftr" sz="quarter" idx="11"/>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7F9F7E6E-3026-4A3F-0BF8-3B0E635653DA}"/>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783228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79135-8124-0B6F-2546-1153C06F5F2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4: Output</a:t>
            </a:r>
          </a:p>
        </p:txBody>
      </p:sp>
      <p:sp>
        <p:nvSpPr>
          <p:cNvPr id="7" name="Footer Placeholder 6">
            <a:extLst>
              <a:ext uri="{FF2B5EF4-FFF2-40B4-BE49-F238E27FC236}">
                <a16:creationId xmlns:a16="http://schemas.microsoft.com/office/drawing/2014/main" id="{DB4829DA-F346-7F07-87D5-E4A498958C5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B417A28-358E-A42D-54B3-A2350335193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20</a:t>
            </a:fld>
            <a:endParaRPr lang="en-US" sz="1200">
              <a:solidFill>
                <a:schemeClr val="tx1">
                  <a:alpha val="80000"/>
                </a:schemeClr>
              </a:solidFill>
            </a:endParaRPr>
          </a:p>
        </p:txBody>
      </p:sp>
      <p:pic>
        <p:nvPicPr>
          <p:cNvPr id="6" name="Content Placeholder 5" descr="A screenshot of a computer&#10;&#10;Description automatically generated">
            <a:extLst>
              <a:ext uri="{FF2B5EF4-FFF2-40B4-BE49-F238E27FC236}">
                <a16:creationId xmlns:a16="http://schemas.microsoft.com/office/drawing/2014/main" id="{4CF28B6C-874E-AA7C-586F-D6537FA70E07}"/>
              </a:ext>
            </a:extLst>
          </p:cNvPr>
          <p:cNvPicPr>
            <a:picLocks noGrp="1" noChangeAspect="1"/>
          </p:cNvPicPr>
          <p:nvPr>
            <p:ph sz="half" idx="1"/>
          </p:nvPr>
        </p:nvPicPr>
        <p:blipFill>
          <a:blip r:embed="rId2"/>
          <a:stretch>
            <a:fillRect/>
          </a:stretch>
        </p:blipFill>
        <p:spPr>
          <a:xfrm>
            <a:off x="4747852" y="853300"/>
            <a:ext cx="6800681" cy="4775188"/>
          </a:xfrm>
        </p:spPr>
      </p:pic>
    </p:spTree>
    <p:extLst>
      <p:ext uri="{BB962C8B-B14F-4D97-AF65-F5344CB8AC3E}">
        <p14:creationId xmlns:p14="http://schemas.microsoft.com/office/powerpoint/2010/main" val="247945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77B1-0E76-1986-2FAC-8910CA88D325}"/>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5A82C14E-4C48-01F2-F5EC-A594C8EE9EE8}"/>
              </a:ext>
            </a:extLst>
          </p:cNvPr>
          <p:cNvSpPr>
            <a:spLocks noGrp="1"/>
          </p:cNvSpPr>
          <p:nvPr>
            <p:ph sz="half" idx="1"/>
          </p:nvPr>
        </p:nvSpPr>
        <p:spPr>
          <a:xfrm>
            <a:off x="545123" y="1392114"/>
            <a:ext cx="10477500" cy="4538663"/>
          </a:xfrm>
        </p:spPr>
        <p:txBody>
          <a:bodyPr vert="horz" lIns="91440" tIns="45720" rIns="91440" bIns="45720" rtlCol="0" anchor="t">
            <a:normAutofit fontScale="92500" lnSpcReduction="20000"/>
          </a:bodyPr>
          <a:lstStyle/>
          <a:p>
            <a:r>
              <a:rPr lang="en-US" dirty="0"/>
              <a:t>Blythe </a:t>
            </a:r>
            <a:r>
              <a:rPr lang="en-US" dirty="0" err="1"/>
              <a:t>Timmerson</a:t>
            </a:r>
            <a:r>
              <a:rPr lang="en-US" dirty="0"/>
              <a:t> and Jim Ford have created a successful business that offers guided trips and equipment sales for outdoor enthusiasts.</a:t>
            </a:r>
          </a:p>
          <a:p>
            <a:r>
              <a:rPr lang="en-US" dirty="0"/>
              <a:t>Outland Adventures has grown from a sideline to a full-time venture, with a team of employees who handle different aspects of the organization. </a:t>
            </a:r>
          </a:p>
          <a:p>
            <a:r>
              <a:rPr lang="en-US" dirty="0"/>
              <a:t>Blythe and Jim are aware that they need to optimize their operations and address some challenges that they face. They have identified some key questions that will help them evaluate their current situation and make informed decisions for the future. </a:t>
            </a:r>
          </a:p>
          <a:p>
            <a:r>
              <a:rPr lang="en-US"/>
              <a:t>By </a:t>
            </a:r>
            <a:r>
              <a:rPr lang="en-US" dirty="0"/>
              <a:t>analyzing their sales data, customer feedback, and inventory records, they will be able to determine the best course of action for Outland Adventures.</a:t>
            </a:r>
            <a:endParaRPr lang="en-US"/>
          </a:p>
        </p:txBody>
      </p:sp>
      <p:sp>
        <p:nvSpPr>
          <p:cNvPr id="7" name="Footer Placeholder 6">
            <a:extLst>
              <a:ext uri="{FF2B5EF4-FFF2-40B4-BE49-F238E27FC236}">
                <a16:creationId xmlns:a16="http://schemas.microsoft.com/office/drawing/2014/main" id="{F35BF93D-54D8-E786-FC07-70586ADEB9DB}"/>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BC88874-3BA9-64CC-53F4-B3C91C16E4E4}"/>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227075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a:t>Group 1 Bacchus</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12/5/2023</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Outland Adventures</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589105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DA44-11D4-EC63-D18A-2736319F17E4}"/>
              </a:ext>
            </a:extLst>
          </p:cNvPr>
          <p:cNvSpPr>
            <a:spLocks noGrp="1"/>
          </p:cNvSpPr>
          <p:nvPr>
            <p:ph type="title"/>
          </p:nvPr>
        </p:nvSpPr>
        <p:spPr/>
        <p:txBody>
          <a:bodyPr/>
          <a:lstStyle/>
          <a:p>
            <a:r>
              <a:rPr lang="en-US" dirty="0"/>
              <a:t>Who Are Outland Adventures?</a:t>
            </a:r>
          </a:p>
        </p:txBody>
      </p:sp>
      <p:sp>
        <p:nvSpPr>
          <p:cNvPr id="4" name="Content Placeholder 3">
            <a:extLst>
              <a:ext uri="{FF2B5EF4-FFF2-40B4-BE49-F238E27FC236}">
                <a16:creationId xmlns:a16="http://schemas.microsoft.com/office/drawing/2014/main" id="{7BF95FD3-4B1A-E88B-D6A5-B1E57A79B904}"/>
              </a:ext>
            </a:extLst>
          </p:cNvPr>
          <p:cNvSpPr>
            <a:spLocks noGrp="1"/>
          </p:cNvSpPr>
          <p:nvPr>
            <p:ph sz="half" idx="1"/>
          </p:nvPr>
        </p:nvSpPr>
        <p:spPr>
          <a:xfrm>
            <a:off x="838200" y="1683269"/>
            <a:ext cx="10627401" cy="4581135"/>
          </a:xfrm>
        </p:spPr>
        <p:txBody>
          <a:bodyPr vert="horz" lIns="91440" tIns="45720" rIns="91440" bIns="45720" rtlCol="0" anchor="t">
            <a:normAutofit/>
          </a:bodyPr>
          <a:lstStyle/>
          <a:p>
            <a:r>
              <a:rPr lang="en-US" dirty="0">
                <a:cs typeface="Segoe UI"/>
              </a:rPr>
              <a:t>Outland is a company focused on </a:t>
            </a:r>
            <a:r>
              <a:rPr lang="en-US">
                <a:ea typeface="+mn-lt"/>
                <a:cs typeface="+mn-lt"/>
              </a:rPr>
              <a:t>camping in far off places.</a:t>
            </a:r>
            <a:endParaRPr lang="en-US" dirty="0">
              <a:ea typeface="+mn-lt"/>
              <a:cs typeface="+mn-lt"/>
            </a:endParaRPr>
          </a:p>
          <a:p>
            <a:r>
              <a:rPr lang="en-US" dirty="0">
                <a:ea typeface="+mn-lt"/>
                <a:cs typeface="+mn-lt"/>
              </a:rPr>
              <a:t> They provide arranged guided trips, and the equipment </a:t>
            </a:r>
            <a:r>
              <a:rPr lang="en-US">
                <a:ea typeface="+mn-lt"/>
                <a:cs typeface="+mn-lt"/>
              </a:rPr>
              <a:t>needed.</a:t>
            </a:r>
          </a:p>
          <a:p>
            <a:r>
              <a:rPr lang="en-US" dirty="0">
                <a:cs typeface="Segoe UI"/>
              </a:rPr>
              <a:t>The type of equipment they offer is camping or hiking equipment. </a:t>
            </a:r>
          </a:p>
          <a:p>
            <a:r>
              <a:rPr lang="en-US" dirty="0">
                <a:cs typeface="Segoe UI"/>
              </a:rPr>
              <a:t>They enjoy scheduling trips in Africa, Asia, and East </a:t>
            </a:r>
            <a:r>
              <a:rPr lang="en-US">
                <a:cs typeface="Segoe UI"/>
              </a:rPr>
              <a:t>Europe.</a:t>
            </a:r>
            <a:endParaRPr lang="en-US" dirty="0">
              <a:cs typeface="Segoe UI"/>
            </a:endParaRPr>
          </a:p>
          <a:p>
            <a:r>
              <a:rPr lang="en-US" dirty="0">
                <a:cs typeface="Segoe UI"/>
              </a:rPr>
              <a:t>They are looking to start </a:t>
            </a:r>
            <a:r>
              <a:rPr lang="en-US">
                <a:cs typeface="Segoe UI"/>
              </a:rPr>
              <a:t>an ecommerce</a:t>
            </a:r>
            <a:r>
              <a:rPr lang="en-US" dirty="0">
                <a:cs typeface="Segoe UI"/>
              </a:rPr>
              <a:t> site to expand their customer ratio. </a:t>
            </a:r>
          </a:p>
        </p:txBody>
      </p:sp>
      <p:sp>
        <p:nvSpPr>
          <p:cNvPr id="7" name="Footer Placeholder 6">
            <a:extLst>
              <a:ext uri="{FF2B5EF4-FFF2-40B4-BE49-F238E27FC236}">
                <a16:creationId xmlns:a16="http://schemas.microsoft.com/office/drawing/2014/main" id="{1742B1C7-9E70-30D5-EA6F-22203116376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99533F9-07DC-E32B-C01B-ACA7A299BE8F}"/>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07041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5A0B-B8CD-77CC-C998-9AE93D826171}"/>
              </a:ext>
            </a:extLst>
          </p:cNvPr>
          <p:cNvSpPr>
            <a:spLocks noGrp="1"/>
          </p:cNvSpPr>
          <p:nvPr>
            <p:ph type="title"/>
          </p:nvPr>
        </p:nvSpPr>
        <p:spPr/>
        <p:txBody>
          <a:bodyPr/>
          <a:lstStyle/>
          <a:p>
            <a:r>
              <a:rPr lang="en-US" dirty="0"/>
              <a:t>Meet The Staff</a:t>
            </a:r>
          </a:p>
        </p:txBody>
      </p:sp>
      <p:sp>
        <p:nvSpPr>
          <p:cNvPr id="4" name="Content Placeholder 3">
            <a:extLst>
              <a:ext uri="{FF2B5EF4-FFF2-40B4-BE49-F238E27FC236}">
                <a16:creationId xmlns:a16="http://schemas.microsoft.com/office/drawing/2014/main" id="{92BEDA8A-766F-BE86-8198-D0CC7846EF8F}"/>
              </a:ext>
            </a:extLst>
          </p:cNvPr>
          <p:cNvSpPr>
            <a:spLocks noGrp="1"/>
          </p:cNvSpPr>
          <p:nvPr>
            <p:ph sz="half" idx="1"/>
          </p:nvPr>
        </p:nvSpPr>
        <p:spPr>
          <a:xfrm>
            <a:off x="838200" y="1720745"/>
            <a:ext cx="10827270" cy="4281331"/>
          </a:xfrm>
        </p:spPr>
        <p:txBody>
          <a:bodyPr vert="horz" lIns="91440" tIns="45720" rIns="91440" bIns="45720" rtlCol="0" anchor="t">
            <a:normAutofit fontScale="92500" lnSpcReduction="10000"/>
          </a:bodyPr>
          <a:lstStyle/>
          <a:p>
            <a:r>
              <a:rPr lang="en-US" dirty="0">
                <a:cs typeface="Segoe UI"/>
              </a:rPr>
              <a:t>Owners: </a:t>
            </a:r>
            <a:endParaRPr lang="en-US">
              <a:ea typeface="+mn-lt"/>
              <a:cs typeface="+mn-lt"/>
            </a:endParaRPr>
          </a:p>
          <a:p>
            <a:pPr lvl="1">
              <a:buFont typeface="Courier New" panose="020B0604020202020204" pitchFamily="34" charset="0"/>
              <a:buChar char="o"/>
            </a:pPr>
            <a:r>
              <a:rPr lang="en-US" dirty="0">
                <a:ea typeface="+mn-lt"/>
                <a:cs typeface="+mn-lt"/>
              </a:rPr>
              <a:t>Blythe </a:t>
            </a:r>
            <a:r>
              <a:rPr lang="en-US" err="1">
                <a:ea typeface="+mn-lt"/>
                <a:cs typeface="+mn-lt"/>
              </a:rPr>
              <a:t>Timmerson</a:t>
            </a:r>
            <a:r>
              <a:rPr lang="en-US" dirty="0">
                <a:ea typeface="+mn-lt"/>
                <a:cs typeface="+mn-lt"/>
              </a:rPr>
              <a:t> and Jim Ford</a:t>
            </a:r>
            <a:endParaRPr lang="en-US">
              <a:cs typeface="Segoe UI"/>
            </a:endParaRPr>
          </a:p>
          <a:p>
            <a:r>
              <a:rPr lang="en-US" dirty="0">
                <a:cs typeface="Segoe UI"/>
              </a:rPr>
              <a:t>Guides:</a:t>
            </a:r>
          </a:p>
          <a:p>
            <a:pPr lvl="1">
              <a:buFont typeface="Courier New" panose="020B0604020202020204" pitchFamily="34" charset="0"/>
              <a:buChar char="o"/>
            </a:pPr>
            <a:r>
              <a:rPr lang="en-US" dirty="0">
                <a:ea typeface="+mn-lt"/>
                <a:cs typeface="+mn-lt"/>
              </a:rPr>
              <a:t>John  </a:t>
            </a:r>
            <a:r>
              <a:rPr lang="en-US" err="1">
                <a:ea typeface="+mn-lt"/>
                <a:cs typeface="+mn-lt"/>
              </a:rPr>
              <a:t>MacNell</a:t>
            </a:r>
            <a:r>
              <a:rPr lang="en-US">
                <a:ea typeface="+mn-lt"/>
                <a:cs typeface="+mn-lt"/>
              </a:rPr>
              <a:t>, and Duke Marland.</a:t>
            </a:r>
            <a:endParaRPr lang="en-US">
              <a:cs typeface="Segoe UI"/>
            </a:endParaRPr>
          </a:p>
          <a:p>
            <a:r>
              <a:rPr lang="en-US" dirty="0">
                <a:cs typeface="Segoe UI"/>
              </a:rPr>
              <a:t>Marketing:</a:t>
            </a:r>
          </a:p>
          <a:p>
            <a:pPr lvl="1">
              <a:buFont typeface="Courier New" panose="020B0604020202020204" pitchFamily="34" charset="0"/>
              <a:buChar char="o"/>
            </a:pPr>
            <a:r>
              <a:rPr lang="en-US" dirty="0">
                <a:ea typeface="+mn-lt"/>
                <a:cs typeface="+mn-lt"/>
              </a:rPr>
              <a:t>Anita Gallegos</a:t>
            </a:r>
            <a:endParaRPr lang="en-US" dirty="0">
              <a:cs typeface="Segoe UI"/>
            </a:endParaRPr>
          </a:p>
          <a:p>
            <a:r>
              <a:rPr lang="en-US" dirty="0">
                <a:cs typeface="Segoe UI"/>
              </a:rPr>
              <a:t>Inventory:</a:t>
            </a:r>
          </a:p>
          <a:p>
            <a:pPr lvl="1">
              <a:buFont typeface="Courier New" panose="020B0604020202020204" pitchFamily="34" charset="0"/>
              <a:buChar char="o"/>
            </a:pPr>
            <a:r>
              <a:rPr lang="en-US">
                <a:ea typeface="+mn-lt"/>
                <a:cs typeface="+mn-lt"/>
              </a:rPr>
              <a:t>Dimitrios </a:t>
            </a:r>
            <a:r>
              <a:rPr lang="en-US" err="1">
                <a:ea typeface="+mn-lt"/>
                <a:cs typeface="+mn-lt"/>
              </a:rPr>
              <a:t>Stravopolous</a:t>
            </a:r>
            <a:endParaRPr lang="en-US" dirty="0">
              <a:ea typeface="+mn-lt"/>
              <a:cs typeface="+mn-lt"/>
            </a:endParaRPr>
          </a:p>
          <a:p>
            <a:r>
              <a:rPr lang="en-US">
                <a:cs typeface="Segoe UI"/>
              </a:rPr>
              <a:t>Developer:</a:t>
            </a:r>
          </a:p>
          <a:p>
            <a:pPr lvl="1">
              <a:buFont typeface="Courier New" panose="020B0604020202020204" pitchFamily="34" charset="0"/>
              <a:buChar char="o"/>
            </a:pPr>
            <a:r>
              <a:rPr lang="en-US" dirty="0">
                <a:ea typeface="+mn-lt"/>
                <a:cs typeface="+mn-lt"/>
              </a:rPr>
              <a:t>Mei Wong</a:t>
            </a:r>
            <a:endParaRPr lang="en-US" dirty="0">
              <a:cs typeface="Segoe UI"/>
            </a:endParaRPr>
          </a:p>
        </p:txBody>
      </p:sp>
      <p:sp>
        <p:nvSpPr>
          <p:cNvPr id="7" name="Footer Placeholder 6">
            <a:extLst>
              <a:ext uri="{FF2B5EF4-FFF2-40B4-BE49-F238E27FC236}">
                <a16:creationId xmlns:a16="http://schemas.microsoft.com/office/drawing/2014/main" id="{2471B01A-ADE2-419E-E90B-CC3EBC55EA07}"/>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5AAB823-F69F-E931-B330-0347457832C8}"/>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69595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077B-FE82-C7AF-E22F-D6662AD768A8}"/>
              </a:ext>
            </a:extLst>
          </p:cNvPr>
          <p:cNvSpPr>
            <a:spLocks noGrp="1"/>
          </p:cNvSpPr>
          <p:nvPr>
            <p:ph type="title"/>
          </p:nvPr>
        </p:nvSpPr>
        <p:spPr/>
        <p:txBody>
          <a:bodyPr/>
          <a:lstStyle/>
          <a:p>
            <a:r>
              <a:rPr lang="en-US" dirty="0"/>
              <a:t>What Questions Did they have?</a:t>
            </a:r>
          </a:p>
        </p:txBody>
      </p:sp>
      <p:sp>
        <p:nvSpPr>
          <p:cNvPr id="4" name="Content Placeholder 3">
            <a:extLst>
              <a:ext uri="{FF2B5EF4-FFF2-40B4-BE49-F238E27FC236}">
                <a16:creationId xmlns:a16="http://schemas.microsoft.com/office/drawing/2014/main" id="{57BB5CD1-6528-7392-540E-4E14376ECA9B}"/>
              </a:ext>
            </a:extLst>
          </p:cNvPr>
          <p:cNvSpPr>
            <a:spLocks noGrp="1"/>
          </p:cNvSpPr>
          <p:nvPr>
            <p:ph sz="half" idx="1"/>
          </p:nvPr>
        </p:nvSpPr>
        <p:spPr>
          <a:xfrm>
            <a:off x="838200" y="1495892"/>
            <a:ext cx="10739827" cy="4731036"/>
          </a:xfrm>
        </p:spPr>
        <p:txBody>
          <a:bodyPr vert="horz" lIns="91440" tIns="45720" rIns="91440" bIns="45720" rtlCol="0" anchor="t">
            <a:normAutofit/>
          </a:bodyPr>
          <a:lstStyle/>
          <a:p>
            <a:r>
              <a:rPr lang="en-US" dirty="0">
                <a:ea typeface="+mn-lt"/>
                <a:cs typeface="+mn-lt"/>
              </a:rPr>
              <a:t>Do enough customers buy equipment to keep equipment sales? So far, they have conducted treks in Africa, Asia, and Southern Europe.</a:t>
            </a:r>
          </a:p>
          <a:p>
            <a:r>
              <a:rPr lang="en-US" dirty="0">
                <a:ea typeface="+mn-lt"/>
                <a:cs typeface="+mn-lt"/>
              </a:rPr>
              <a:t> Is there anyone of those locations that has a downward trend in bookings? They are a little concerned about the age of some of the inventory. </a:t>
            </a:r>
          </a:p>
          <a:p>
            <a:r>
              <a:rPr lang="en-US" dirty="0">
                <a:ea typeface="+mn-lt"/>
                <a:cs typeface="+mn-lt"/>
              </a:rPr>
              <a:t>Are there inventory items that are over five years old?</a:t>
            </a:r>
            <a:endParaRPr lang="en-US">
              <a:cs typeface="Segoe UI"/>
            </a:endParaRPr>
          </a:p>
        </p:txBody>
      </p:sp>
      <p:sp>
        <p:nvSpPr>
          <p:cNvPr id="7" name="Footer Placeholder 6">
            <a:extLst>
              <a:ext uri="{FF2B5EF4-FFF2-40B4-BE49-F238E27FC236}">
                <a16:creationId xmlns:a16="http://schemas.microsoft.com/office/drawing/2014/main" id="{2C35EA87-4FA2-1F4E-3125-F63D72487C4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D97C1BC-EACF-E7B1-EB45-68B3D1E5B647}"/>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299090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1B2E-A678-52DB-C3FD-E781C0A8F71D}"/>
              </a:ext>
            </a:extLst>
          </p:cNvPr>
          <p:cNvSpPr>
            <a:spLocks noGrp="1"/>
          </p:cNvSpPr>
          <p:nvPr>
            <p:ph type="title"/>
          </p:nvPr>
        </p:nvSpPr>
        <p:spPr/>
        <p:txBody>
          <a:bodyPr/>
          <a:lstStyle/>
          <a:p>
            <a:r>
              <a:rPr lang="en-US" dirty="0"/>
              <a:t>What Requirements Did We Have?</a:t>
            </a:r>
          </a:p>
        </p:txBody>
      </p:sp>
      <p:sp>
        <p:nvSpPr>
          <p:cNvPr id="4" name="Content Placeholder 3">
            <a:extLst>
              <a:ext uri="{FF2B5EF4-FFF2-40B4-BE49-F238E27FC236}">
                <a16:creationId xmlns:a16="http://schemas.microsoft.com/office/drawing/2014/main" id="{917C71A0-8F61-F622-2BDA-EE9DD63D3FB0}"/>
              </a:ext>
            </a:extLst>
          </p:cNvPr>
          <p:cNvSpPr>
            <a:spLocks noGrp="1"/>
          </p:cNvSpPr>
          <p:nvPr>
            <p:ph sz="half" idx="1"/>
          </p:nvPr>
        </p:nvSpPr>
        <p:spPr>
          <a:xfrm>
            <a:off x="838200" y="1720360"/>
            <a:ext cx="10805746" cy="4339370"/>
          </a:xfrm>
        </p:spPr>
        <p:txBody>
          <a:bodyPr vert="horz" lIns="91440" tIns="45720" rIns="91440" bIns="45720" rtlCol="0" anchor="t">
            <a:normAutofit lnSpcReduction="10000"/>
          </a:bodyPr>
          <a:lstStyle/>
          <a:p>
            <a:r>
              <a:rPr lang="en-US" dirty="0"/>
              <a:t>Customers may either rent or buy their equipment outright.</a:t>
            </a:r>
          </a:p>
          <a:p>
            <a:r>
              <a:rPr lang="en-US" dirty="0"/>
              <a:t>Customers should have the option to make an account if purchasing online.</a:t>
            </a:r>
          </a:p>
          <a:p>
            <a:r>
              <a:rPr lang="en-US" dirty="0"/>
              <a:t>Customers should be able to provide personal information such as shipping address.</a:t>
            </a:r>
          </a:p>
          <a:p>
            <a:r>
              <a:rPr lang="en-US" dirty="0"/>
              <a:t>Adding a policy for returns</a:t>
            </a:r>
          </a:p>
          <a:p>
            <a:r>
              <a:rPr lang="en-US" dirty="0"/>
              <a:t>Customers can either rent or buy equipment.</a:t>
            </a:r>
          </a:p>
          <a:p>
            <a:r>
              <a:rPr lang="en-US" dirty="0"/>
              <a:t>Customers should have accounts where rental/purchase history is maintained, account details, etc.</a:t>
            </a:r>
            <a:endParaRPr lang="en-US">
              <a:cs typeface="Segoe UI"/>
            </a:endParaRPr>
          </a:p>
        </p:txBody>
      </p:sp>
      <p:sp>
        <p:nvSpPr>
          <p:cNvPr id="7" name="Footer Placeholder 6">
            <a:extLst>
              <a:ext uri="{FF2B5EF4-FFF2-40B4-BE49-F238E27FC236}">
                <a16:creationId xmlns:a16="http://schemas.microsoft.com/office/drawing/2014/main" id="{6213A9CF-43A7-1C48-79F2-57F9782B7D7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CDB986D-C0B9-9698-14B1-0A5FF4B5208D}"/>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21381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FA5E-2084-5322-2D5F-7A0D51EF6769}"/>
              </a:ext>
            </a:extLst>
          </p:cNvPr>
          <p:cNvSpPr>
            <a:spLocks noGrp="1"/>
          </p:cNvSpPr>
          <p:nvPr>
            <p:ph type="title"/>
          </p:nvPr>
        </p:nvSpPr>
        <p:spPr/>
        <p:txBody>
          <a:bodyPr/>
          <a:lstStyle/>
          <a:p>
            <a:r>
              <a:rPr lang="en-US" dirty="0"/>
              <a:t>What Requirements Did We Have Cont.?</a:t>
            </a:r>
            <a:endParaRPr lang="en-US"/>
          </a:p>
        </p:txBody>
      </p:sp>
      <p:sp>
        <p:nvSpPr>
          <p:cNvPr id="4" name="Content Placeholder 3">
            <a:extLst>
              <a:ext uri="{FF2B5EF4-FFF2-40B4-BE49-F238E27FC236}">
                <a16:creationId xmlns:a16="http://schemas.microsoft.com/office/drawing/2014/main" id="{9E0380EF-AF64-6E91-D02D-BCD7A9C16593}"/>
              </a:ext>
            </a:extLst>
          </p:cNvPr>
          <p:cNvSpPr>
            <a:spLocks noGrp="1"/>
          </p:cNvSpPr>
          <p:nvPr>
            <p:ph sz="half" idx="1"/>
          </p:nvPr>
        </p:nvSpPr>
        <p:spPr>
          <a:xfrm>
            <a:off x="568570" y="2236176"/>
            <a:ext cx="10618176" cy="4081462"/>
          </a:xfrm>
        </p:spPr>
        <p:txBody>
          <a:bodyPr vert="horz" lIns="91440" tIns="45720" rIns="91440" bIns="45720" rtlCol="0" anchor="t">
            <a:normAutofit fontScale="92500" lnSpcReduction="20000"/>
          </a:bodyPr>
          <a:lstStyle/>
          <a:p>
            <a:r>
              <a:rPr lang="en-US" dirty="0">
                <a:cs typeface="Segoe UI"/>
              </a:rPr>
              <a:t>Having the company partner with airlines and hotel, </a:t>
            </a:r>
          </a:p>
          <a:p>
            <a:r>
              <a:rPr lang="en-US" dirty="0">
                <a:cs typeface="Segoe UI"/>
              </a:rPr>
              <a:t>Create packages for all income types, location, and group size</a:t>
            </a:r>
          </a:p>
          <a:p>
            <a:r>
              <a:rPr lang="en-US" dirty="0">
                <a:cs typeface="Segoe UI"/>
              </a:rPr>
              <a:t>Having a feature that helps the customer fill out forms to get their visas approved and schedules appointments to get immunized </a:t>
            </a:r>
          </a:p>
          <a:p>
            <a:r>
              <a:rPr lang="en-US" dirty="0"/>
              <a:t>Equipment available for rent must be in good condition and meet safety standards.</a:t>
            </a:r>
          </a:p>
          <a:p>
            <a:r>
              <a:rPr lang="en-US" dirty="0"/>
              <a:t>Trips must be booked within so many days before your trip date to allow for time to gather information on inoculations, visa requirements, and airfare pricing.</a:t>
            </a:r>
            <a:br>
              <a:rPr lang="en-US" dirty="0"/>
            </a:br>
            <a:endParaRPr lang="en-US" sz="2200" dirty="0">
              <a:cs typeface="Segoe UI"/>
            </a:endParaRPr>
          </a:p>
          <a:p>
            <a:endParaRPr lang="en-US" dirty="0">
              <a:cs typeface="Segoe UI"/>
            </a:endParaRPr>
          </a:p>
        </p:txBody>
      </p:sp>
      <p:sp>
        <p:nvSpPr>
          <p:cNvPr id="7" name="Footer Placeholder 6">
            <a:extLst>
              <a:ext uri="{FF2B5EF4-FFF2-40B4-BE49-F238E27FC236}">
                <a16:creationId xmlns:a16="http://schemas.microsoft.com/office/drawing/2014/main" id="{559FC6C6-FAA8-7B85-B236-2973CBB4B88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74217E5-EB8F-420B-2C87-F7ED32A44998}"/>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409261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84669-6C38-CC89-D5E3-0A77292114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ERD</a:t>
            </a:r>
          </a:p>
        </p:txBody>
      </p:sp>
      <p:pic>
        <p:nvPicPr>
          <p:cNvPr id="9" name="Content Placeholder 8">
            <a:extLst>
              <a:ext uri="{FF2B5EF4-FFF2-40B4-BE49-F238E27FC236}">
                <a16:creationId xmlns:a16="http://schemas.microsoft.com/office/drawing/2014/main" id="{BD8E3BD3-122F-344D-88D2-79F34E612B3D}"/>
              </a:ext>
            </a:extLst>
          </p:cNvPr>
          <p:cNvPicPr>
            <a:picLocks noGrp="1" noChangeAspect="1"/>
          </p:cNvPicPr>
          <p:nvPr>
            <p:ph sz="half" idx="1"/>
          </p:nvPr>
        </p:nvPicPr>
        <p:blipFill>
          <a:blip r:embed="rId2"/>
          <a:stretch>
            <a:fillRect/>
          </a:stretch>
        </p:blipFill>
        <p:spPr>
          <a:xfrm>
            <a:off x="4777316" y="647749"/>
            <a:ext cx="6780700" cy="5560173"/>
          </a:xfrm>
          <a:prstGeom prst="rect">
            <a:avLst/>
          </a:prstGeom>
        </p:spPr>
      </p:pic>
      <p:sp>
        <p:nvSpPr>
          <p:cNvPr id="7" name="Footer Placeholder 6">
            <a:extLst>
              <a:ext uri="{FF2B5EF4-FFF2-40B4-BE49-F238E27FC236}">
                <a16:creationId xmlns:a16="http://schemas.microsoft.com/office/drawing/2014/main" id="{11AF2416-5508-1F18-D6E9-F4783C48FCF6}"/>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2E2240C-6AB6-4D75-0D54-6A3C37E91B5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8</a:t>
            </a:fld>
            <a:endParaRPr lang="en-US" sz="1200">
              <a:solidFill>
                <a:schemeClr val="tx1">
                  <a:alpha val="80000"/>
                </a:schemeClr>
              </a:solidFill>
            </a:endParaRPr>
          </a:p>
        </p:txBody>
      </p:sp>
    </p:spTree>
    <p:extLst>
      <p:ext uri="{BB962C8B-B14F-4D97-AF65-F5344CB8AC3E}">
        <p14:creationId xmlns:p14="http://schemas.microsoft.com/office/powerpoint/2010/main" val="137781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1985-E375-AB33-06D0-24BDBD8A274F}"/>
              </a:ext>
            </a:extLst>
          </p:cNvPr>
          <p:cNvSpPr>
            <a:spLocks noGrp="1"/>
          </p:cNvSpPr>
          <p:nvPr>
            <p:ph type="title"/>
          </p:nvPr>
        </p:nvSpPr>
        <p:spPr/>
        <p:txBody>
          <a:bodyPr/>
          <a:lstStyle/>
          <a:p>
            <a:r>
              <a:rPr lang="en-US" dirty="0"/>
              <a:t>ERD Relationships</a:t>
            </a:r>
          </a:p>
        </p:txBody>
      </p:sp>
      <p:sp>
        <p:nvSpPr>
          <p:cNvPr id="4" name="Content Placeholder 3">
            <a:extLst>
              <a:ext uri="{FF2B5EF4-FFF2-40B4-BE49-F238E27FC236}">
                <a16:creationId xmlns:a16="http://schemas.microsoft.com/office/drawing/2014/main" id="{A4485C14-F2AA-00C5-0D46-AE416596F3E6}"/>
              </a:ext>
            </a:extLst>
          </p:cNvPr>
          <p:cNvSpPr>
            <a:spLocks noGrp="1"/>
          </p:cNvSpPr>
          <p:nvPr>
            <p:ph sz="half" idx="1"/>
          </p:nvPr>
        </p:nvSpPr>
        <p:spPr>
          <a:xfrm>
            <a:off x="720969" y="1591407"/>
            <a:ext cx="10336823" cy="4820016"/>
          </a:xfrm>
        </p:spPr>
        <p:txBody>
          <a:bodyPr vert="horz" lIns="91440" tIns="45720" rIns="91440" bIns="45720" rtlCol="0" anchor="t">
            <a:normAutofit/>
          </a:bodyPr>
          <a:lstStyle/>
          <a:p>
            <a:r>
              <a:rPr lang="en-US" dirty="0"/>
              <a:t>One Staff can have many trips</a:t>
            </a:r>
          </a:p>
          <a:p>
            <a:r>
              <a:rPr lang="en-US" dirty="0"/>
              <a:t>Many trips can have many customers</a:t>
            </a:r>
          </a:p>
          <a:p>
            <a:r>
              <a:rPr lang="en-US" dirty="0"/>
              <a:t>One customer can make many orders</a:t>
            </a:r>
          </a:p>
          <a:p>
            <a:r>
              <a:rPr lang="en-US" dirty="0"/>
              <a:t>One order can have many order details</a:t>
            </a:r>
          </a:p>
          <a:p>
            <a:r>
              <a:rPr lang="en-US" dirty="0"/>
              <a:t>One order can have many products (inventory)</a:t>
            </a:r>
          </a:p>
          <a:p>
            <a:r>
              <a:rPr lang="en-US" dirty="0"/>
              <a:t>Many product can have one supplier</a:t>
            </a:r>
          </a:p>
        </p:txBody>
      </p:sp>
      <p:sp>
        <p:nvSpPr>
          <p:cNvPr id="7" name="Footer Placeholder 6">
            <a:extLst>
              <a:ext uri="{FF2B5EF4-FFF2-40B4-BE49-F238E27FC236}">
                <a16:creationId xmlns:a16="http://schemas.microsoft.com/office/drawing/2014/main" id="{A452B8D6-B58E-BC89-A26E-790A0475776A}"/>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63AFC44-5894-621D-BC16-8989A22DF587}"/>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3242063676"/>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80FF98-EF88-48A8-A901-52BFE7C6B0FE}">
  <ds:schemaRefs>
    <ds:schemaRef ds:uri="http://schemas.microsoft.com/sharepoint/v3/contenttype/forms"/>
  </ds:schemaRefs>
</ds:datastoreItem>
</file>

<file path=customXml/itemProps2.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274</TotalTime>
  <Words>840</Words>
  <Application>Microsoft Macintosh PowerPoint</Application>
  <PresentationFormat>Widescreen</PresentationFormat>
  <Paragraphs>118</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 New</vt:lpstr>
      <vt:lpstr>Segoe UI</vt:lpstr>
      <vt:lpstr>Sylfaen</vt:lpstr>
      <vt:lpstr>Office Theme</vt:lpstr>
      <vt:lpstr>Outland Adventures </vt:lpstr>
      <vt:lpstr>Who Are We?</vt:lpstr>
      <vt:lpstr>Who Are Outland Adventures?</vt:lpstr>
      <vt:lpstr>Meet The Staff</vt:lpstr>
      <vt:lpstr>What Questions Did they have?</vt:lpstr>
      <vt:lpstr>What Requirements Did We Have?</vt:lpstr>
      <vt:lpstr>What Requirements Did We Have Cont.?</vt:lpstr>
      <vt:lpstr>ERD</vt:lpstr>
      <vt:lpstr>ERD Relationships</vt:lpstr>
      <vt:lpstr>Why Did We Choose These Tables?</vt:lpstr>
      <vt:lpstr>Script 1: Create Tables Part</vt:lpstr>
      <vt:lpstr>Script 1: Insert Records Part</vt:lpstr>
      <vt:lpstr>Script 1: Show Records Part</vt:lpstr>
      <vt:lpstr>Script 1: Output</vt:lpstr>
      <vt:lpstr>Script 2: Do enough customers buy equipment to keep equipment sales?</vt:lpstr>
      <vt:lpstr>Script 2: Output</vt:lpstr>
      <vt:lpstr>Script 3: Do Africa, Asia, and Southern Europe have a downward trend in bookings?</vt:lpstr>
      <vt:lpstr>Script 3: Output</vt:lpstr>
      <vt:lpstr>Script 4: Return Product That’s 5+ Years Old</vt:lpstr>
      <vt:lpstr>Script 4: 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George Higginbotham</cp:lastModifiedBy>
  <cp:revision>317</cp:revision>
  <dcterms:created xsi:type="dcterms:W3CDTF">2023-12-06T05:08:51Z</dcterms:created>
  <dcterms:modified xsi:type="dcterms:W3CDTF">2023-12-16T10:13:45Z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